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55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8CECC-D8DB-4C00-BFD0-82D1F761E0A4}" v="6" dt="2024-03-27T15:04:54.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7" d="100"/>
          <a:sy n="67" d="100"/>
        </p:scale>
        <p:origin x="604"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Hickey" userId="af20cabb-aab1-4a8a-b6f7-111bcc971deb" providerId="ADAL" clId="{C5F8CECC-D8DB-4C00-BFD0-82D1F761E0A4}"/>
    <pc:docChg chg="custSel modSld">
      <pc:chgData name="Carla Hickey" userId="af20cabb-aab1-4a8a-b6f7-111bcc971deb" providerId="ADAL" clId="{C5F8CECC-D8DB-4C00-BFD0-82D1F761E0A4}" dt="2024-03-27T15:07:33.765" v="1194" actId="6549"/>
      <pc:docMkLst>
        <pc:docMk/>
      </pc:docMkLst>
      <pc:sldChg chg="addSp modSp mod">
        <pc:chgData name="Carla Hickey" userId="af20cabb-aab1-4a8a-b6f7-111bcc971deb" providerId="ADAL" clId="{C5F8CECC-D8DB-4C00-BFD0-82D1F761E0A4}" dt="2024-03-27T15:07:33.765" v="1194" actId="6549"/>
        <pc:sldMkLst>
          <pc:docMk/>
          <pc:sldMk cId="2457549660" sldId="554"/>
        </pc:sldMkLst>
        <pc:spChg chg="mod">
          <ac:chgData name="Carla Hickey" userId="af20cabb-aab1-4a8a-b6f7-111bcc971deb" providerId="ADAL" clId="{C5F8CECC-D8DB-4C00-BFD0-82D1F761E0A4}" dt="2024-03-27T15:07:05.544" v="1190" actId="2711"/>
          <ac:spMkLst>
            <pc:docMk/>
            <pc:sldMk cId="2457549660" sldId="554"/>
            <ac:spMk id="2" creationId="{24EB98F7-A653-69DB-ADD9-D952E1B0E867}"/>
          </ac:spMkLst>
        </pc:spChg>
        <pc:spChg chg="add mod">
          <ac:chgData name="Carla Hickey" userId="af20cabb-aab1-4a8a-b6f7-111bcc971deb" providerId="ADAL" clId="{C5F8CECC-D8DB-4C00-BFD0-82D1F761E0A4}" dt="2024-03-27T15:07:33.765" v="1194" actId="6549"/>
          <ac:spMkLst>
            <pc:docMk/>
            <pc:sldMk cId="2457549660" sldId="554"/>
            <ac:spMk id="3" creationId="{D739383E-182B-F4DA-92AE-765222684E05}"/>
          </ac:spMkLst>
        </pc:spChg>
        <pc:spChg chg="mod">
          <ac:chgData name="Carla Hickey" userId="af20cabb-aab1-4a8a-b6f7-111bcc971deb" providerId="ADAL" clId="{C5F8CECC-D8DB-4C00-BFD0-82D1F761E0A4}" dt="2024-03-27T15:07:19.111" v="1192" actId="2711"/>
          <ac:spMkLst>
            <pc:docMk/>
            <pc:sldMk cId="2457549660" sldId="554"/>
            <ac:spMk id="7" creationId="{59B426F1-CE95-9011-03AD-FD5E0C4E836E}"/>
          </ac:spMkLst>
        </pc:spChg>
        <pc:spChg chg="mod">
          <ac:chgData name="Carla Hickey" userId="af20cabb-aab1-4a8a-b6f7-111bcc971deb" providerId="ADAL" clId="{C5F8CECC-D8DB-4C00-BFD0-82D1F761E0A4}" dt="2024-03-27T15:06:06.142" v="1188" actId="1076"/>
          <ac:spMkLst>
            <pc:docMk/>
            <pc:sldMk cId="2457549660" sldId="554"/>
            <ac:spMk id="11" creationId="{F916173C-24CA-7117-8631-FEA6CEC023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EAB63-2312-4104-A1D7-3CE8E612F989}"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02ED1-A309-4C0C-BBEC-B44AD29D7FB7}" type="slidenum">
              <a:rPr lang="en-US" smtClean="0"/>
              <a:t>‹#›</a:t>
            </a:fld>
            <a:endParaRPr lang="en-US"/>
          </a:p>
        </p:txBody>
      </p:sp>
    </p:spTree>
    <p:extLst>
      <p:ext uri="{BB962C8B-B14F-4D97-AF65-F5344CB8AC3E}">
        <p14:creationId xmlns:p14="http://schemas.microsoft.com/office/powerpoint/2010/main" val="42298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ANGIE: </a:t>
            </a:r>
          </a:p>
          <a:p>
            <a:endParaRPr lang="en-US" b="1"/>
          </a:p>
          <a:p>
            <a:r>
              <a:rPr lang="en-US" b="0"/>
              <a:t>Thanks, Deb.</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Delegates elected by Service Units </a:t>
            </a:r>
            <a:r>
              <a:rPr lang="en-US" sz="1800" i="1" kern="1600">
                <a:effectLst/>
                <a:latin typeface="Trefoil Sans" panose="00000500000000000000" pitchFamily="50" charset="0"/>
                <a:ea typeface="Times New Roman" panose="02020603050405020304" pitchFamily="18" charset="0"/>
                <a:cs typeface="Arial" panose="020B0604020202020204" pitchFamily="34" charset="0"/>
              </a:rPr>
              <a:t>represent the entire Council.  This concept is important to understand…. </a:t>
            </a:r>
            <a:r>
              <a:rPr lang="en-US" sz="1800" i="0" kern="1600">
                <a:effectLst/>
                <a:latin typeface="Trefoil Sans" panose="00000500000000000000" pitchFamily="50" charset="0"/>
                <a:ea typeface="Times New Roman" panose="02020603050405020304" pitchFamily="18" charset="0"/>
                <a:cs typeface="Arial" panose="020B0604020202020204" pitchFamily="34" charset="0"/>
              </a:rPr>
              <a:t>Because what is easy or good or obvious in your Service Unit may not work or is challenging or simply hasn’t been considered in another Service Unit. So, as we discuss issues, we have to think about the ENTIRETY of our Council.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SU Delegates are also expected to attend Delegate education sessions like this one as well as the Fall, Winter, and Spring Delegate Meetings and the Annual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They are also expected to talk with volunteers, troop leaders, girls and parents in their service unit and share their questions and thoughts at Delegate Meetings and to communicate governance news at Service Unit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These are the responsibilities of all Delegates</a:t>
            </a:r>
          </a:p>
          <a:p>
            <a:pPr marL="0" marR="0">
              <a:spcBef>
                <a:spcPts val="0"/>
              </a:spcBef>
              <a:spcAft>
                <a:spcPts val="0"/>
              </a:spcAft>
            </a:pPr>
            <a:endParaRPr lang="en-US" sz="1200" kern="1600">
              <a:effectLst/>
              <a:latin typeface="Geneva"/>
              <a:ea typeface="Times New Roman"/>
              <a:cs typeface="Arial"/>
            </a:endParaRPr>
          </a:p>
          <a:p>
            <a:pPr marL="0" marR="0">
              <a:spcBef>
                <a:spcPts val="0"/>
              </a:spcBef>
              <a:spcAft>
                <a:spcPts val="0"/>
              </a:spcAft>
            </a:pPr>
            <a:r>
              <a:rPr lang="en-US" sz="1200" b="1" i="1" kern="1600">
                <a:effectLst/>
                <a:latin typeface="Geneva"/>
                <a:ea typeface="Times New Roman"/>
                <a:cs typeface="Arial"/>
              </a:rPr>
              <a:t>How</a:t>
            </a:r>
            <a:r>
              <a:rPr lang="en-US" sz="1200" i="1" kern="1600">
                <a:effectLst/>
                <a:latin typeface="Geneva"/>
                <a:ea typeface="Times New Roman"/>
                <a:cs typeface="Arial"/>
              </a:rPr>
              <a:t> can you communicate with others? </a:t>
            </a:r>
            <a:endParaRPr lang="en-US" sz="1200" i="1" kern="1600">
              <a:effectLst/>
              <a:latin typeface="Times New Roman"/>
              <a:ea typeface="Times New Roman"/>
              <a:cs typeface="Arial"/>
            </a:endParaRPr>
          </a:p>
          <a:p>
            <a:pPr marL="0" marR="0">
              <a:spcBef>
                <a:spcPts val="0"/>
              </a:spcBef>
              <a:spcAft>
                <a:spcPts val="0"/>
              </a:spcAft>
            </a:pPr>
            <a:r>
              <a:rPr lang="en-US" sz="1200" kern="1600">
                <a:effectLst/>
                <a:latin typeface="Times New Roman"/>
                <a:ea typeface="Times New Roman"/>
                <a:cs typeface="Arial"/>
              </a:rPr>
              <a:t> </a:t>
            </a:r>
          </a:p>
          <a:p>
            <a:pPr marL="0" marR="0">
              <a:spcBef>
                <a:spcPts val="0"/>
              </a:spcBef>
              <a:spcAft>
                <a:spcPts val="0"/>
              </a:spcAft>
            </a:pPr>
            <a:r>
              <a:rPr lang="en-US" sz="1200" kern="1600">
                <a:effectLst/>
                <a:latin typeface="Geneva"/>
                <a:ea typeface="Times New Roman"/>
                <a:cs typeface="Arial"/>
              </a:rPr>
              <a:t>Attendees:  </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In my Service Unit I can ask for time to share the work of the Delegate Council.  And I can ask the SU to share their thoughts on the conversation. Then I can bring my SU input back to the Delegate Council</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When I was a Girl Delegate, I got to participate in Girl only Strategy Café conversation at Delegate Council Meetings</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I can share and have the same conversations in my GS troop meetings</a:t>
            </a:r>
            <a:endParaRPr lang="en-US" sz="1200" kern="1600">
              <a:effectLst/>
              <a:latin typeface="Times New Roman"/>
              <a:ea typeface="Times New Roman"/>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418D6D84-A646-E642-963F-FEAA763E137C}"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3058918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20877" y="619338"/>
            <a:ext cx="5679007" cy="5679007"/>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2116" y="558803"/>
            <a:ext cx="5740400" cy="57404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6320878"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632087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1587542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12386931" cy="6892516"/>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351"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7398809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6150"/>
            <a:ext cx="4051271" cy="6879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6414106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1" y="-6150"/>
            <a:ext cx="4051271" cy="6879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281054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1" y="-6150"/>
            <a:ext cx="4051271" cy="6879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467149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99354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41612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111435"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247903"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707801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6347092"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69073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642912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055801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097588"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1004"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6337469"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841114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5867"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2654664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6355154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6171955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5163111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72760320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1441759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666778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209603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5242181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8301800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6729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20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5867" b="0" i="0">
              <a:latin typeface="Girl Scout Display Light" panose="02020003000000000000" pitchFamily="18" charset="0"/>
            </a:endParaRPr>
          </a:p>
        </p:txBody>
      </p:sp>
    </p:spTree>
    <p:extLst>
      <p:ext uri="{BB962C8B-B14F-4D97-AF65-F5344CB8AC3E}">
        <p14:creationId xmlns:p14="http://schemas.microsoft.com/office/powerpoint/2010/main" val="4661903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882641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8071536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6469665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20916032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35686105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E50-CDB1-D5AD-9540-ADCC82A86B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C07B8A-9755-9736-7256-E8C58E5D0BD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2AD84-3547-C391-27CB-208673C4A805}"/>
              </a:ext>
            </a:extLst>
          </p:cNvPr>
          <p:cNvSpPr>
            <a:spLocks noGrp="1"/>
          </p:cNvSpPr>
          <p:nvPr>
            <p:ph type="dt" sz="half" idx="10"/>
          </p:nvPr>
        </p:nvSpPr>
        <p:spPr/>
        <p:txBody>
          <a:bodyPr/>
          <a:lstStyle/>
          <a:p>
            <a:fld id="{8CCF9D88-0789-4042-9899-12E108A6AB55}" type="datetimeFigureOut">
              <a:rPr lang="en-US" smtClean="0"/>
              <a:t>3/27/2024</a:t>
            </a:fld>
            <a:endParaRPr lang="en-US"/>
          </a:p>
        </p:txBody>
      </p:sp>
      <p:sp>
        <p:nvSpPr>
          <p:cNvPr id="5" name="Footer Placeholder 4">
            <a:extLst>
              <a:ext uri="{FF2B5EF4-FFF2-40B4-BE49-F238E27FC236}">
                <a16:creationId xmlns:a16="http://schemas.microsoft.com/office/drawing/2014/main" id="{899A18D4-85ED-A0F7-7963-01AE0C7E6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CFE4-C6E9-759F-9C83-282C3E9F6D76}"/>
              </a:ext>
            </a:extLst>
          </p:cNvPr>
          <p:cNvSpPr>
            <a:spLocks noGrp="1"/>
          </p:cNvSpPr>
          <p:nvPr>
            <p:ph type="sldNum" sz="quarter" idx="12"/>
          </p:nvPr>
        </p:nvSpPr>
        <p:spPr/>
        <p:txBody>
          <a:bodyPr/>
          <a:lstStyle/>
          <a:p>
            <a:fld id="{21DF383E-49CF-4E51-A5DD-9C4AA80AF855}" type="slidenum">
              <a:rPr lang="en-US" smtClean="0"/>
              <a:t>‹#›</a:t>
            </a:fld>
            <a:endParaRPr lang="en-US"/>
          </a:p>
        </p:txBody>
      </p:sp>
    </p:spTree>
    <p:extLst>
      <p:ext uri="{BB962C8B-B14F-4D97-AF65-F5344CB8AC3E}">
        <p14:creationId xmlns:p14="http://schemas.microsoft.com/office/powerpoint/2010/main" val="651949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1"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Girl Scout Display Light" panose="02020003000000000000" pitchFamily="18" charset="0"/>
              </a:rPr>
              <a:t>Slide Type:</a:t>
            </a:r>
          </a:p>
          <a:p>
            <a:pPr algn="ctr"/>
            <a:r>
              <a:rPr lang="en-US" sz="2133" b="0" i="0">
                <a:solidFill>
                  <a:srgbClr val="808080"/>
                </a:solidFill>
                <a:latin typeface="Girl Scout Display Light" panose="02020003000000000000"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2"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Girl Scout Display Light" panose="02020003000000000000" pitchFamily="18" charset="0"/>
              </a:rPr>
              <a:t>Editable Slide Elements:</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GSUSA Movement Logo</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a:ln>
                  <a:noFill/>
                </a:ln>
                <a:solidFill>
                  <a:srgbClr val="000000"/>
                </a:solidFill>
                <a:effectLst/>
                <a:uLnTx/>
                <a:uFillTx/>
                <a:latin typeface="Girl Scout Display Light" panose="02020003000000000000" pitchFamily="18" charset="0"/>
                <a:ea typeface="+mn-ea"/>
                <a:cs typeface="+mn-cs"/>
              </a:rPr>
              <a:t>BLACK AND GREEN</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Right-side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Octagon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Click icon in the middle of holder to add image.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a:ln>
                <a:noFill/>
              </a:ln>
              <a:solidFill>
                <a:srgbClr val="808080"/>
              </a:solidFill>
              <a:effectLst/>
              <a:uLnTx/>
              <a:uFillTx/>
              <a:latin typeface="Girl Scout Display Light" panose="02020003000000000000" pitchFamily="18" charset="0"/>
              <a:ea typeface="+mn-ea"/>
              <a:cs typeface="+mn-cs"/>
            </a:endParaRPr>
          </a:p>
          <a:p>
            <a:pPr marL="121914"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Display Light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24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algn="l"/>
            <a:r>
              <a:rPr lang="en-US" sz="1067" b="0" i="0">
                <a:solidFill>
                  <a:srgbClr val="808080"/>
                </a:solidFill>
                <a:latin typeface="Girl Scout Display Light" panose="02020003000000000000" pitchFamily="18" charset="0"/>
              </a:rPr>
              <a:t>Slide Subtitle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Text Book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13.5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marL="579080" lvl="1"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6341454"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2"/>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1"/>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a:t>Type Here to Enter a</a:t>
            </a:r>
            <a:br>
              <a:rPr lang="en-US"/>
            </a:br>
            <a:r>
              <a:rPr lang="en-US"/>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8"/>
            <a:ext cx="5638800" cy="1074863"/>
          </a:xfrm>
        </p:spPr>
        <p:txBody>
          <a:bodyPr lIns="182880" rIns="182880" anchor="ctr">
            <a:noAutofit/>
          </a:bodyPr>
          <a:lstStyle>
            <a:lvl1pPr marL="0" marR="0" indent="0" algn="ctr" defTabSz="914332"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a:t>Type here to enter a multi-line cover subtitle. Ut </a:t>
            </a:r>
            <a:r>
              <a:rPr lang="en-US" err="1"/>
              <a:t>enim</a:t>
            </a:r>
            <a:r>
              <a:rPr lang="en-US"/>
              <a:t> ad minima </a:t>
            </a:r>
            <a:r>
              <a:rPr lang="en-US" err="1"/>
              <a:t>veniam</a:t>
            </a:r>
            <a:r>
              <a:rPr lang="en-US"/>
              <a:t>, </a:t>
            </a:r>
            <a:r>
              <a:rPr lang="en-US" err="1"/>
              <a:t>quis</a:t>
            </a:r>
            <a:r>
              <a:rPr lang="en-US"/>
              <a:t> nostrum </a:t>
            </a:r>
            <a:r>
              <a:rPr lang="en-US" err="1"/>
              <a:t>escipit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Tree>
    <p:extLst>
      <p:ext uri="{BB962C8B-B14F-4D97-AF65-F5344CB8AC3E}">
        <p14:creationId xmlns:p14="http://schemas.microsoft.com/office/powerpoint/2010/main" val="371655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5904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2884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5"/>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5"/>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Trefoil Sans"/>
              </a:rPr>
              <a:t>TITLE &amp; FULL-WIDTH IMAGE</a:t>
            </a:r>
          </a:p>
        </p:txBody>
      </p:sp>
    </p:spTree>
    <p:extLst>
      <p:ext uri="{BB962C8B-B14F-4D97-AF65-F5344CB8AC3E}">
        <p14:creationId xmlns:p14="http://schemas.microsoft.com/office/powerpoint/2010/main" val="49495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Tree>
    <p:extLst>
      <p:ext uri="{BB962C8B-B14F-4D97-AF65-F5344CB8AC3E}">
        <p14:creationId xmlns:p14="http://schemas.microsoft.com/office/powerpoint/2010/main" val="291176725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ransition w/ Image | Oval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32"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Girl Scout Display Light" panose="02020003000000000000" pitchFamily="18" charset="0"/>
              </a:rPr>
              <a:t>Transition Slide w/ Image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254001" y="202069"/>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12192002"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Girl Scout Display Light" panose="02020003000000000000" pitchFamily="18" charset="0"/>
              </a:rPr>
              <a:t>Editable Slide Elements:</a:t>
            </a: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Left Side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Oval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Click icon in the middle of holder to add image.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Use crop tool to fit image to shape.</a:t>
            </a:r>
          </a:p>
          <a:p>
            <a:pPr algn="l"/>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Display Light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24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Left</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Bottom</a:t>
            </a:r>
          </a:p>
          <a:p>
            <a:pPr marL="716233" lvl="1" indent="-137154" algn="l">
              <a:buFont typeface="Arial" panose="020B0604020202020204" pitchFamily="34" charset="0"/>
              <a:buChar char="•"/>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Subtitle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Text Book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13.5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Left</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Top</a:t>
            </a:r>
          </a:p>
          <a:p>
            <a:pPr marL="716233" lvl="1" indent="-137154" algn="l">
              <a:buFont typeface="Arial" panose="020B0604020202020204" pitchFamily="34" charset="0"/>
              <a:buChar char="•"/>
            </a:pPr>
            <a:endParaRPr lang="en-US" sz="1067" b="0" i="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6324603" y="914405"/>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a:t>Type Here to Enter a Multi-line Transition Slide Title</a:t>
            </a:r>
          </a:p>
        </p:txBody>
      </p:sp>
    </p:spTree>
    <p:extLst>
      <p:ext uri="{BB962C8B-B14F-4D97-AF65-F5344CB8AC3E}">
        <p14:creationId xmlns:p14="http://schemas.microsoft.com/office/powerpoint/2010/main" val="413229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228600" y="2961253"/>
            <a:ext cx="11734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228600" y="2030813"/>
            <a:ext cx="11734800" cy="925619"/>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93039836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6608354"/>
            <a:ext cx="12192000" cy="254857"/>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9417082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796949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2746782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2314143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240175" y="228602"/>
            <a:ext cx="11734800" cy="766823"/>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228600" y="1360449"/>
            <a:ext cx="11734800" cy="4503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0084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ransition>
    <p:fade/>
  </p:transition>
  <p:hf hdr="0" dt="0"/>
  <p:txStyles>
    <p:titleStyle>
      <a:lvl1pPr algn="l" defTabSz="914354" rtl="0" eaLnBrk="1" latinLnBrk="0" hangingPunct="1">
        <a:lnSpc>
          <a:spcPct val="90000"/>
        </a:lnSpc>
        <a:spcBef>
          <a:spcPct val="0"/>
        </a:spcBef>
        <a:buNone/>
        <a:defRPr sz="2300" b="0" i="0" kern="1200">
          <a:solidFill>
            <a:schemeClr val="tx1"/>
          </a:solidFill>
          <a:latin typeface="Girl Scout Text Book" panose="02020003000000000000" pitchFamily="18"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b="0" i="0" kern="1200">
          <a:solidFill>
            <a:schemeClr val="tx1"/>
          </a:solidFill>
          <a:latin typeface="Girl Scout Text Book" panose="02020003000000000000" pitchFamily="18"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Girl Scout Text Book" panose="02020003000000000000" pitchFamily="18"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b="0" i="0" kern="1200">
          <a:solidFill>
            <a:schemeClr val="tx1"/>
          </a:solidFill>
          <a:latin typeface="Girl Scout Text Book" panose="02020003000000000000" pitchFamily="18"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hyperlink" Target="mailto:governance@gse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150A81-74C2-88F9-3169-4D318A1E97B8}"/>
              </a:ext>
            </a:extLst>
          </p:cNvPr>
          <p:cNvSpPr/>
          <p:nvPr/>
        </p:nvSpPr>
        <p:spPr>
          <a:xfrm>
            <a:off x="1" y="0"/>
            <a:ext cx="609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Palatino Linotype" panose="02040502050505030304"/>
              <a:ea typeface="+mn-ea"/>
              <a:cs typeface="+mn-cs"/>
            </a:endParaRPr>
          </a:p>
        </p:txBody>
      </p:sp>
      <p:pic>
        <p:nvPicPr>
          <p:cNvPr id="9" name="Picture 8" descr="A group of people in a room&#10;&#10;Description automatically generated with medium confidence">
            <a:extLst>
              <a:ext uri="{FF2B5EF4-FFF2-40B4-BE49-F238E27FC236}">
                <a16:creationId xmlns:a16="http://schemas.microsoft.com/office/drawing/2014/main" id="{7A32B9BE-6272-FD62-F954-EE4EBEDE3D62}"/>
              </a:ext>
            </a:extLst>
          </p:cNvPr>
          <p:cNvPicPr>
            <a:picLocks noChangeAspect="1"/>
          </p:cNvPicPr>
          <p:nvPr/>
        </p:nvPicPr>
        <p:blipFill rotWithShape="1">
          <a:blip r:embed="rId3"/>
          <a:srcRect l="27245" t="19178" r="14800" b="-5771"/>
          <a:stretch/>
        </p:blipFill>
        <p:spPr>
          <a:xfrm>
            <a:off x="460708" y="469606"/>
            <a:ext cx="5552763" cy="5530977"/>
          </a:xfrm>
          <a:prstGeom prst="rect">
            <a:avLst/>
          </a:prstGeom>
        </p:spPr>
      </p:pic>
      <p:sp>
        <p:nvSpPr>
          <p:cNvPr id="11" name="Freeform 34">
            <a:extLst>
              <a:ext uri="{FF2B5EF4-FFF2-40B4-BE49-F238E27FC236}">
                <a16:creationId xmlns:a16="http://schemas.microsoft.com/office/drawing/2014/main" id="{F916173C-24CA-7117-8631-FEA6CEC02340}"/>
              </a:ext>
            </a:extLst>
          </p:cNvPr>
          <p:cNvSpPr>
            <a:spLocks noChangeAspect="1"/>
          </p:cNvSpPr>
          <p:nvPr/>
        </p:nvSpPr>
        <p:spPr>
          <a:xfrm>
            <a:off x="9701" y="259996"/>
            <a:ext cx="6009567" cy="6009567"/>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613560 w 1828800"/>
              <a:gd name="connsiteY5" fmla="*/ 137160 h 1828800"/>
              <a:gd name="connsiteX6" fmla="*/ 571854 w 1828800"/>
              <a:gd name="connsiteY6" fmla="*/ 154360 h 1828800"/>
              <a:gd name="connsiteX7" fmla="*/ 160403 w 1828800"/>
              <a:gd name="connsiteY7" fmla="*/ 564357 h 1828800"/>
              <a:gd name="connsiteX8" fmla="*/ 142930 w 1828800"/>
              <a:gd name="connsiteY8" fmla="*/ 606531 h 1828800"/>
              <a:gd name="connsiteX9" fmla="*/ 142930 w 1828800"/>
              <a:gd name="connsiteY9" fmla="*/ 1200935 h 1828800"/>
              <a:gd name="connsiteX10" fmla="*/ 159414 w 1828800"/>
              <a:gd name="connsiteY10" fmla="*/ 1241952 h 1828800"/>
              <a:gd name="connsiteX11" fmla="*/ 571854 w 1828800"/>
              <a:gd name="connsiteY11" fmla="*/ 1673448 h 1828800"/>
              <a:gd name="connsiteX12" fmla="*/ 614549 w 1828800"/>
              <a:gd name="connsiteY12" fmla="*/ 1691641 h 1828800"/>
              <a:gd name="connsiteX13" fmla="*/ 1214417 w 1828800"/>
              <a:gd name="connsiteY13" fmla="*/ 1691641 h 1828800"/>
              <a:gd name="connsiteX14" fmla="*/ 1257111 w 1828800"/>
              <a:gd name="connsiteY14" fmla="*/ 1673448 h 1828800"/>
              <a:gd name="connsiteX15" fmla="*/ 1669387 w 1828800"/>
              <a:gd name="connsiteY15" fmla="*/ 1241952 h 1828800"/>
              <a:gd name="connsiteX16" fmla="*/ 1685871 w 1828800"/>
              <a:gd name="connsiteY16" fmla="*/ 1200935 h 1828800"/>
              <a:gd name="connsiteX17" fmla="*/ 1685871 w 1828800"/>
              <a:gd name="connsiteY17" fmla="*/ 606531 h 1828800"/>
              <a:gd name="connsiteX18" fmla="*/ 1668398 w 1828800"/>
              <a:gd name="connsiteY18" fmla="*/ 564357 h 1828800"/>
              <a:gd name="connsiteX19" fmla="*/ 1256782 w 1828800"/>
              <a:gd name="connsiteY19" fmla="*/ 154360 h 1828800"/>
              <a:gd name="connsiteX20" fmla="*/ 1215241 w 1828800"/>
              <a:gd name="connsiteY20" fmla="*/ 137160 h 1828800"/>
              <a:gd name="connsiteX21" fmla="*/ 613560 w 1828800"/>
              <a:gd name="connsiteY21"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 h="1828800">
                <a:moveTo>
                  <a:pt x="0" y="0"/>
                </a:moveTo>
                <a:lnTo>
                  <a:pt x="1828800" y="0"/>
                </a:lnTo>
                <a:lnTo>
                  <a:pt x="1828800" y="1828800"/>
                </a:lnTo>
                <a:lnTo>
                  <a:pt x="0" y="1828800"/>
                </a:lnTo>
                <a:lnTo>
                  <a:pt x="0" y="0"/>
                </a:lnTo>
                <a:close/>
                <a:moveTo>
                  <a:pt x="613560" y="137160"/>
                </a:moveTo>
                <a:cubicBezTo>
                  <a:pt x="597900" y="137160"/>
                  <a:pt x="582899" y="143279"/>
                  <a:pt x="571854" y="154360"/>
                </a:cubicBezTo>
                <a:lnTo>
                  <a:pt x="160403" y="564357"/>
                </a:lnTo>
                <a:cubicBezTo>
                  <a:pt x="149194" y="575438"/>
                  <a:pt x="142930" y="590653"/>
                  <a:pt x="142930" y="606531"/>
                </a:cubicBezTo>
                <a:lnTo>
                  <a:pt x="142930" y="1200935"/>
                </a:lnTo>
                <a:cubicBezTo>
                  <a:pt x="142930" y="1216316"/>
                  <a:pt x="148864" y="1230870"/>
                  <a:pt x="159414" y="1241952"/>
                </a:cubicBezTo>
                <a:lnTo>
                  <a:pt x="571854" y="1673448"/>
                </a:lnTo>
                <a:cubicBezTo>
                  <a:pt x="583064" y="1685026"/>
                  <a:pt x="598394" y="1691641"/>
                  <a:pt x="614549" y="1691641"/>
                </a:cubicBezTo>
                <a:lnTo>
                  <a:pt x="1214417" y="1691641"/>
                </a:lnTo>
                <a:cubicBezTo>
                  <a:pt x="1230571" y="1691641"/>
                  <a:pt x="1245902" y="1685026"/>
                  <a:pt x="1257111" y="1673448"/>
                </a:cubicBezTo>
                <a:lnTo>
                  <a:pt x="1669387" y="1241952"/>
                </a:lnTo>
                <a:cubicBezTo>
                  <a:pt x="1679937" y="1230870"/>
                  <a:pt x="1685871" y="1216151"/>
                  <a:pt x="1685871" y="1200935"/>
                </a:cubicBezTo>
                <a:lnTo>
                  <a:pt x="1685871" y="606531"/>
                </a:lnTo>
                <a:cubicBezTo>
                  <a:pt x="1685871" y="590653"/>
                  <a:pt x="1679607" y="575603"/>
                  <a:pt x="1668398" y="564357"/>
                </a:cubicBezTo>
                <a:lnTo>
                  <a:pt x="1256782" y="154360"/>
                </a:lnTo>
                <a:cubicBezTo>
                  <a:pt x="1245737" y="143445"/>
                  <a:pt x="1230736" y="137160"/>
                  <a:pt x="1215241" y="137160"/>
                </a:cubicBezTo>
                <a:lnTo>
                  <a:pt x="613560" y="13716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EFFFF"/>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24EB98F7-A653-69DB-ADD9-D952E1B0E867}"/>
              </a:ext>
            </a:extLst>
          </p:cNvPr>
          <p:cNvSpPr txBox="1"/>
          <p:nvPr/>
        </p:nvSpPr>
        <p:spPr>
          <a:xfrm>
            <a:off x="558096" y="5844883"/>
            <a:ext cx="4901184" cy="753121"/>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FFF"/>
                </a:solidFill>
                <a:effectLst/>
                <a:uLnTx/>
                <a:uFillTx/>
                <a:latin typeface="Times New Roman" panose="02020603050405020304" pitchFamily="18" charset="0"/>
                <a:cs typeface="Times New Roman" panose="02020603050405020304" pitchFamily="18" charset="0"/>
              </a:rPr>
              <a:t>Service Unit Delegates</a:t>
            </a:r>
          </a:p>
          <a:p>
            <a:pPr marL="0" marR="0" lvl="0" indent="0" algn="ctr" defTabSz="914354" rtl="0" eaLnBrk="1" fontAlgn="auto" latinLnBrk="0" hangingPunct="1">
              <a:lnSpc>
                <a:spcPct val="100000"/>
              </a:lnSpc>
              <a:spcBef>
                <a:spcPts val="0"/>
              </a:spcBef>
              <a:spcAft>
                <a:spcPts val="0"/>
              </a:spcAft>
              <a:buClrTx/>
              <a:buSzTx/>
              <a:buFontTx/>
              <a:buNone/>
              <a:tabLst/>
              <a:defRPr/>
            </a:pPr>
            <a:r>
              <a:rPr lang="en-US" sz="2000" b="1" dirty="0">
                <a:solidFill>
                  <a:srgbClr val="FEFFFF"/>
                </a:solidFill>
                <a:latin typeface="Times New Roman" panose="02020603050405020304" pitchFamily="18" charset="0"/>
                <a:cs typeface="Times New Roman" panose="02020603050405020304" pitchFamily="18" charset="0"/>
              </a:rPr>
              <a:t>@ the 2022 Annual Meeting</a:t>
            </a:r>
            <a:endParaRPr kumimoji="0" lang="en-US" sz="2000" b="1" i="0" u="none" strike="noStrike" kern="1200" cap="none" spc="0" normalizeH="0" baseline="0" noProof="0" dirty="0">
              <a:ln>
                <a:noFill/>
              </a:ln>
              <a:solidFill>
                <a:srgbClr val="FEFFFF"/>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B426F1-CE95-9011-03AD-FD5E0C4E836E}"/>
              </a:ext>
            </a:extLst>
          </p:cNvPr>
          <p:cNvSpPr txBox="1"/>
          <p:nvPr/>
        </p:nvSpPr>
        <p:spPr>
          <a:xfrm>
            <a:off x="6028968" y="-68445"/>
            <a:ext cx="6178529" cy="753121"/>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srgbClr val="FF3399"/>
                </a:solidFill>
                <a:effectLst/>
                <a:uLnTx/>
                <a:uFillTx/>
                <a:latin typeface="Times New Roman" panose="02020603050405020304" pitchFamily="18" charset="0"/>
                <a:cs typeface="Times New Roman" panose="02020603050405020304" pitchFamily="18" charset="0"/>
              </a:rPr>
              <a:t>What does a Service Unit Delegate actually do?</a:t>
            </a:r>
          </a:p>
        </p:txBody>
      </p:sp>
      <p:sp>
        <p:nvSpPr>
          <p:cNvPr id="3" name="TextBox 2">
            <a:extLst>
              <a:ext uri="{FF2B5EF4-FFF2-40B4-BE49-F238E27FC236}">
                <a16:creationId xmlns:a16="http://schemas.microsoft.com/office/drawing/2014/main" id="{D739383E-182B-F4DA-92AE-765222684E05}"/>
              </a:ext>
            </a:extLst>
          </p:cNvPr>
          <p:cNvSpPr txBox="1"/>
          <p:nvPr/>
        </p:nvSpPr>
        <p:spPr>
          <a:xfrm>
            <a:off x="6140851" y="828998"/>
            <a:ext cx="6041448" cy="6372225"/>
          </a:xfrm>
          <a:prstGeom prst="rect">
            <a:avLst/>
          </a:prstGeom>
          <a:noFill/>
          <a:ln>
            <a:noFill/>
          </a:ln>
        </p:spPr>
        <p:txBody>
          <a:bodyPr vert="horz" wrap="square" lIns="91440" tIns="45720" rIns="91440" bIns="45720" rtlCol="0" anchor="t">
            <a:noAutofit/>
          </a:bodyPr>
          <a:lstStyle/>
          <a:p>
            <a:pPr marL="285750" indent="-285750" algn="l">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Attend Delegate training </a:t>
            </a:r>
            <a:r>
              <a:rPr lang="en-US" i="1" dirty="0">
                <a:solidFill>
                  <a:srgbClr val="00B050"/>
                </a:solidFill>
                <a:latin typeface="Times New Roman" panose="02020603050405020304" pitchFamily="18" charset="0"/>
                <a:cs typeface="Times New Roman" panose="02020603050405020304" pitchFamily="18" charset="0"/>
              </a:rPr>
              <a:t>(one session)</a:t>
            </a:r>
          </a:p>
          <a:p>
            <a:pPr marL="285750" indent="-285750" algn="l">
              <a:buFont typeface="Arial" panose="020B0604020202020204" pitchFamily="34" charset="0"/>
              <a:buChar char="•"/>
            </a:pPr>
            <a:endParaRPr lang="en-US" dirty="0">
              <a:solidFill>
                <a:srgbClr val="00B05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Participate in three Delegate Council meetings (Fall, Winter, &amp; Spring)</a:t>
            </a:r>
          </a:p>
          <a:p>
            <a:pPr marL="742950" lvl="1" indent="-285750">
              <a:buFont typeface="Arial" panose="020B0604020202020204" pitchFamily="34" charset="0"/>
              <a:buChar char="•"/>
            </a:pPr>
            <a:r>
              <a:rPr lang="en-US" sz="1600" i="1" dirty="0">
                <a:solidFill>
                  <a:srgbClr val="00B050"/>
                </a:solidFill>
                <a:latin typeface="Times New Roman" panose="02020603050405020304" pitchFamily="18" charset="0"/>
                <a:cs typeface="Times New Roman" panose="02020603050405020304" pitchFamily="18" charset="0"/>
              </a:rPr>
              <a:t>After each meeting, you should share the information, news, and updates you heard from the Board Chair &amp; CEO &amp; speakers with your Service Unit. </a:t>
            </a:r>
            <a:r>
              <a:rPr lang="en-US" sz="1600" dirty="0">
                <a:solidFill>
                  <a:srgbClr val="00B050"/>
                </a:solidFill>
                <a:latin typeface="Times New Roman" panose="02020603050405020304" pitchFamily="18" charset="0"/>
                <a:cs typeface="Times New Roman" panose="02020603050405020304" pitchFamily="18" charset="0"/>
              </a:rPr>
              <a:t>Please gather any additional input from your SU to share at the next Delegate Council meeting or by emailing </a:t>
            </a:r>
            <a:r>
              <a:rPr lang="en-US" sz="1600" dirty="0">
                <a:solidFill>
                  <a:srgbClr val="00B050"/>
                </a:solidFill>
                <a:latin typeface="Times New Roman" panose="02020603050405020304" pitchFamily="18" charset="0"/>
                <a:cs typeface="Times New Roman" panose="02020603050405020304" pitchFamily="18" charset="0"/>
                <a:hlinkClick r:id="rId4"/>
              </a:rPr>
              <a:t>governance@gsep.org</a:t>
            </a:r>
            <a:endParaRPr lang="en-US" sz="1600"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600" i="1"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a:solidFill>
                  <a:srgbClr val="00B050"/>
                </a:solidFill>
                <a:latin typeface="Times New Roman" panose="02020603050405020304" pitchFamily="18" charset="0"/>
                <a:cs typeface="Times New Roman" panose="02020603050405020304" pitchFamily="18" charset="0"/>
              </a:rPr>
              <a:t>Most meetings also include a Strategy Café discussion on a governance topic impacting GS &amp; GSEP. You will get to interact with Board members directly and other SU Delegates and Girl Delegates.</a:t>
            </a:r>
          </a:p>
          <a:p>
            <a:pPr marL="742950" lvl="1" indent="-285750">
              <a:buFont typeface="Arial" panose="020B0604020202020204" pitchFamily="34" charset="0"/>
              <a:buChar char="•"/>
            </a:pPr>
            <a:endParaRPr lang="en-US" dirty="0">
              <a:solidFill>
                <a:srgbClr val="00B05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Attend &amp; participate in the Annual </a:t>
            </a:r>
            <a:r>
              <a:rPr lang="en-US" b="1">
                <a:solidFill>
                  <a:srgbClr val="0000FF"/>
                </a:solidFill>
                <a:latin typeface="Times New Roman" panose="02020603050405020304" pitchFamily="18" charset="0"/>
                <a:cs typeface="Times New Roman" panose="02020603050405020304" pitchFamily="18" charset="0"/>
              </a:rPr>
              <a:t>Meeting </a:t>
            </a:r>
            <a:r>
              <a:rPr lang="en-US" sz="1400">
                <a:solidFill>
                  <a:srgbClr val="00B050"/>
                </a:solidFill>
                <a:latin typeface="Times New Roman" panose="02020603050405020304" pitchFamily="18" charset="0"/>
                <a:cs typeface="Times New Roman" panose="02020603050405020304" pitchFamily="18" charset="0"/>
              </a:rPr>
              <a:t>(</a:t>
            </a:r>
            <a:r>
              <a:rPr lang="en-US" sz="1400" i="1" dirty="0">
                <a:solidFill>
                  <a:srgbClr val="00B050"/>
                </a:solidFill>
                <a:latin typeface="Times New Roman" panose="02020603050405020304" pitchFamily="18" charset="0"/>
                <a:cs typeface="Times New Roman" panose="02020603050405020304" pitchFamily="18" charset="0"/>
              </a:rPr>
              <a:t>first Saturday morning in May)</a:t>
            </a:r>
          </a:p>
          <a:p>
            <a:pPr marL="742950" lvl="1" indent="-285750">
              <a:buFont typeface="Arial" panose="020B0604020202020204" pitchFamily="34" charset="0"/>
              <a:buChar char="•"/>
            </a:pPr>
            <a:r>
              <a:rPr lang="en-US" sz="1600" dirty="0">
                <a:solidFill>
                  <a:srgbClr val="00B050"/>
                </a:solidFill>
                <a:latin typeface="Times New Roman" panose="02020603050405020304" pitchFamily="18" charset="0"/>
                <a:cs typeface="Times New Roman" panose="02020603050405020304" pitchFamily="18" charset="0"/>
              </a:rPr>
              <a:t>This is when Delegates vote on new Board members, etc. as well as any changes to the Bylaws.</a:t>
            </a:r>
          </a:p>
          <a:p>
            <a:pPr lvl="1"/>
            <a:endParaRPr lang="en-US" sz="1600"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a:solidFill>
                  <a:srgbClr val="00B050"/>
                </a:solidFill>
                <a:latin typeface="Times New Roman" panose="02020603050405020304" pitchFamily="18" charset="0"/>
                <a:cs typeface="Times New Roman" panose="02020603050405020304" pitchFamily="18" charset="0"/>
              </a:rPr>
              <a:t>You will also hear the Treasurer’s Report (on Council finances), the CEO’s State of the Council, and a governance update from the Board Chair.  </a:t>
            </a:r>
          </a:p>
          <a:p>
            <a:pPr marL="285750" indent="-285750">
              <a:buFont typeface="Arial" panose="020B0604020202020204" pitchFamily="34" charset="0"/>
              <a:buChar char="•"/>
            </a:pPr>
            <a:endParaRPr lang="en-US" dirty="0">
              <a:solidFill>
                <a:srgbClr val="00B050"/>
              </a:solidFill>
              <a:latin typeface="Girl Scout Text Book" panose="02020003000000000000" pitchFamily="18" charset="0"/>
            </a:endParaRPr>
          </a:p>
        </p:txBody>
      </p:sp>
    </p:spTree>
    <p:extLst>
      <p:ext uri="{BB962C8B-B14F-4D97-AF65-F5344CB8AC3E}">
        <p14:creationId xmlns:p14="http://schemas.microsoft.com/office/powerpoint/2010/main" val="2457549660"/>
      </p:ext>
    </p:extLst>
  </p:cSld>
  <p:clrMapOvr>
    <a:masterClrMapping/>
  </p:clrMapOvr>
</p:sld>
</file>

<file path=ppt/theme/theme1.xml><?xml version="1.0" encoding="utf-8"?>
<a:theme xmlns:a="http://schemas.openxmlformats.org/drawingml/2006/main" name="GS Green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C1517C20EE5E43A1E8CB11FCEDB92F" ma:contentTypeVersion="18" ma:contentTypeDescription="Create a new document." ma:contentTypeScope="" ma:versionID="30f7c67818a2d42277a49f49eb5ddbf4">
  <xsd:schema xmlns:xsd="http://www.w3.org/2001/XMLSchema" xmlns:xs="http://www.w3.org/2001/XMLSchema" xmlns:p="http://schemas.microsoft.com/office/2006/metadata/properties" xmlns:ns2="b9c38912-0328-44d8-aba3-5da8428ebe5b" xmlns:ns3="ced15e44-0087-4d58-880f-b39a95f06ec3" targetNamespace="http://schemas.microsoft.com/office/2006/metadata/properties" ma:root="true" ma:fieldsID="c20678cade1bd31c215e26f05cd3a0e3" ns2:_="" ns3:_="">
    <xsd:import namespace="b9c38912-0328-44d8-aba3-5da8428ebe5b"/>
    <xsd:import namespace="ced15e44-0087-4d58-880f-b39a95f06e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38912-0328-44d8-aba3-5da8428ebe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b822a-07aa-4665-8761-d9cf46fc65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d15e44-0087-4d58-880f-b39a95f06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a4fb1c-5e53-4fd1-8004-ce781efcc08c}" ma:internalName="TaxCatchAll" ma:showField="CatchAllData" ma:web="ced15e44-0087-4d58-880f-b39a95f06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c38912-0328-44d8-aba3-5da8428ebe5b">
      <Terms xmlns="http://schemas.microsoft.com/office/infopath/2007/PartnerControls"/>
    </lcf76f155ced4ddcb4097134ff3c332f>
    <TaxCatchAll xmlns="ced15e44-0087-4d58-880f-b39a95f06ec3" xsi:nil="true"/>
  </documentManagement>
</p:properties>
</file>

<file path=customXml/itemProps1.xml><?xml version="1.0" encoding="utf-8"?>
<ds:datastoreItem xmlns:ds="http://schemas.openxmlformats.org/officeDocument/2006/customXml" ds:itemID="{6D6D06FD-099F-410E-8123-3B85FC134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38912-0328-44d8-aba3-5da8428ebe5b"/>
    <ds:schemaRef ds:uri="ced15e44-0087-4d58-880f-b39a95f06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75E666-CEE9-4BC6-B0C9-319BBF1121A9}">
  <ds:schemaRefs>
    <ds:schemaRef ds:uri="http://schemas.microsoft.com/sharepoint/v3/contenttype/forms"/>
  </ds:schemaRefs>
</ds:datastoreItem>
</file>

<file path=customXml/itemProps3.xml><?xml version="1.0" encoding="utf-8"?>
<ds:datastoreItem xmlns:ds="http://schemas.openxmlformats.org/officeDocument/2006/customXml" ds:itemID="{05C70941-B035-4485-8AF7-7A35A31CD9AA}">
  <ds:schemaRefs>
    <ds:schemaRef ds:uri="b9c38912-0328-44d8-aba3-5da8428ebe5b"/>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ced15e44-0087-4d58-880f-b39a95f06ec3"/>
  </ds:schemaRefs>
</ds:datastoreItem>
</file>

<file path=docProps/app.xml><?xml version="1.0" encoding="utf-8"?>
<Properties xmlns="http://schemas.openxmlformats.org/officeDocument/2006/extended-properties" xmlns:vt="http://schemas.openxmlformats.org/officeDocument/2006/docPropsVTypes">
  <TotalTime>18</TotalTime>
  <Words>422</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Courier New</vt:lpstr>
      <vt:lpstr>Geneva</vt:lpstr>
      <vt:lpstr>Girl Scout Display Light</vt:lpstr>
      <vt:lpstr>Girl Scout Text Book</vt:lpstr>
      <vt:lpstr>Palatino Linotype</vt:lpstr>
      <vt:lpstr>Times New Roman</vt:lpstr>
      <vt:lpstr>Trefoil Sans</vt:lpstr>
      <vt:lpstr>GS Green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Hickey</dc:creator>
  <cp:lastModifiedBy>Carla Hickey</cp:lastModifiedBy>
  <cp:revision>1</cp:revision>
  <dcterms:created xsi:type="dcterms:W3CDTF">2024-03-27T14:38:24Z</dcterms:created>
  <dcterms:modified xsi:type="dcterms:W3CDTF">2024-03-27T15:07:46Z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0x01010093C1517C20EE5E43A1E8CB11FCEDB92F</vt:lpwstr>
  </property>
  <property fmtid="{D5CDD505-2E9C-101B-9397-08002B2CF9AE}" pid="3" name="MediaServiceImageTags">
    <vt:lpwstr/>
  </property>
</Properties>
</file>